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1pPr>
    <a:lvl2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2pPr>
    <a:lvl3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3pPr>
    <a:lvl4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4pPr>
    <a:lvl5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5pPr>
    <a:lvl6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6pPr>
    <a:lvl7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7pPr>
    <a:lvl8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8pPr>
    <a:lvl9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1257300" y="5397500"/>
            <a:ext cx="21869400" cy="5461000"/>
          </a:xfrm>
          <a:prstGeom prst="rect">
            <a:avLst/>
          </a:prstGeom>
        </p:spPr>
        <p:txBody>
          <a:bodyPr/>
          <a:lstStyle>
            <a:lvl1pPr>
              <a:defRPr spc="298" sz="14900">
                <a:solidFill>
                  <a:srgbClr val="FFFFFF"/>
                </a:solidFill>
              </a:defRPr>
            </a:lvl1pPr>
          </a:lstStyle>
          <a:p>
            <a:pPr/>
            <a:r>
              <a:t>Title Text</a:t>
            </a:r>
          </a:p>
        </p:txBody>
      </p:sp>
      <p:sp>
        <p:nvSpPr>
          <p:cNvPr id="12" name="Body Level One…"/>
          <p:cNvSpPr txBox="1"/>
          <p:nvPr>
            <p:ph type="body" sz="quarter" idx="1"/>
          </p:nvPr>
        </p:nvSpPr>
        <p:spPr>
          <a:xfrm>
            <a:off x="1257300" y="2895600"/>
            <a:ext cx="21869400" cy="2501900"/>
          </a:xfrm>
          <a:prstGeom prst="rect">
            <a:avLst/>
          </a:prstGeom>
        </p:spPr>
        <p:txBody>
          <a:bodyPr anchor="b"/>
          <a:lstStyle>
            <a:lvl1pPr marL="0" indent="0" algn="ctr">
              <a:spcBef>
                <a:spcPts val="0"/>
              </a:spcBef>
              <a:buSzTx/>
              <a:buNone/>
              <a:defRPr cap="all" spc="308" sz="7700">
                <a:solidFill>
                  <a:srgbClr val="FFFFFF"/>
                </a:solidFill>
                <a:latin typeface="+mn-lt"/>
                <a:ea typeface="+mn-ea"/>
                <a:cs typeface="+mn-cs"/>
                <a:sym typeface="Futura"/>
              </a:defRPr>
            </a:lvl1pPr>
            <a:lvl2pPr marL="0" indent="0" algn="ctr">
              <a:spcBef>
                <a:spcPts val="0"/>
              </a:spcBef>
              <a:buSzTx/>
              <a:buNone/>
              <a:defRPr cap="all" spc="308" sz="7700">
                <a:solidFill>
                  <a:srgbClr val="FFFFFF"/>
                </a:solidFill>
                <a:latin typeface="+mn-lt"/>
                <a:ea typeface="+mn-ea"/>
                <a:cs typeface="+mn-cs"/>
                <a:sym typeface="Futura"/>
              </a:defRPr>
            </a:lvl2pPr>
            <a:lvl3pPr marL="0" indent="0" algn="ctr">
              <a:spcBef>
                <a:spcPts val="0"/>
              </a:spcBef>
              <a:buSzTx/>
              <a:buNone/>
              <a:defRPr cap="all" spc="308" sz="7700">
                <a:solidFill>
                  <a:srgbClr val="FFFFFF"/>
                </a:solidFill>
                <a:latin typeface="+mn-lt"/>
                <a:ea typeface="+mn-ea"/>
                <a:cs typeface="+mn-cs"/>
                <a:sym typeface="Futura"/>
              </a:defRPr>
            </a:lvl3pPr>
            <a:lvl4pPr marL="0" indent="0" algn="ctr">
              <a:spcBef>
                <a:spcPts val="0"/>
              </a:spcBef>
              <a:buSzTx/>
              <a:buNone/>
              <a:defRPr cap="all" spc="308" sz="7700">
                <a:solidFill>
                  <a:srgbClr val="FFFFFF"/>
                </a:solidFill>
                <a:latin typeface="+mn-lt"/>
                <a:ea typeface="+mn-ea"/>
                <a:cs typeface="+mn-cs"/>
                <a:sym typeface="Futura"/>
              </a:defRPr>
            </a:lvl4pPr>
            <a:lvl5pPr marL="0" indent="0" algn="ctr">
              <a:spcBef>
                <a:spcPts val="0"/>
              </a:spcBef>
              <a:buSzTx/>
              <a:buNone/>
              <a:defRPr cap="all" spc="308" sz="77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6" name="Body Level One…"/>
          <p:cNvSpPr txBox="1"/>
          <p:nvPr>
            <p:ph type="body" idx="1"/>
          </p:nvPr>
        </p:nvSpPr>
        <p:spPr>
          <a:xfrm>
            <a:off x="1257300" y="1854200"/>
            <a:ext cx="21869400" cy="105029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age"/>
          <p:cNvSpPr/>
          <p:nvPr>
            <p:ph type="pic" sz="half" idx="13"/>
          </p:nvPr>
        </p:nvSpPr>
        <p:spPr>
          <a:xfrm>
            <a:off x="12344400" y="7213475"/>
            <a:ext cx="10807966" cy="70280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5" name="Image"/>
          <p:cNvSpPr/>
          <p:nvPr>
            <p:ph type="pic" sz="half" idx="14"/>
          </p:nvPr>
        </p:nvSpPr>
        <p:spPr>
          <a:xfrm>
            <a:off x="12358081" y="833053"/>
            <a:ext cx="10758605" cy="62865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6" name="Image"/>
          <p:cNvSpPr/>
          <p:nvPr>
            <p:ph type="pic" sz="half" idx="15"/>
          </p:nvPr>
        </p:nvSpPr>
        <p:spPr>
          <a:xfrm>
            <a:off x="1244661" y="1524000"/>
            <a:ext cx="10782301" cy="10952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
          <p:cNvSpPr/>
          <p:nvPr>
            <p:ph type="pic" sz="half" idx="13"/>
          </p:nvPr>
        </p:nvSpPr>
        <p:spPr>
          <a:xfrm>
            <a:off x="12314767" y="1429600"/>
            <a:ext cx="10833102" cy="110037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5" name="Image"/>
          <p:cNvSpPr/>
          <p:nvPr>
            <p:ph type="pic" sz="half" idx="14"/>
          </p:nvPr>
        </p:nvSpPr>
        <p:spPr>
          <a:xfrm>
            <a:off x="1078993" y="1497954"/>
            <a:ext cx="10998201" cy="11015266"/>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6"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p:cNvSpPr txBox="1"/>
          <p:nvPr>
            <p:ph type="body" sz="quarter" idx="13"/>
          </p:nvPr>
        </p:nvSpPr>
        <p:spPr>
          <a:xfrm>
            <a:off x="11470640" y="9931400"/>
            <a:ext cx="1444779" cy="2705100"/>
          </a:xfrm>
          <a:prstGeom prst="rect">
            <a:avLst/>
          </a:prstGeom>
        </p:spPr>
        <p:txBody>
          <a:bodyPr wrap="none">
            <a:spAutoFit/>
          </a:bodyPr>
          <a:lstStyle>
            <a:lvl1pPr marL="0" indent="0" algn="ctr">
              <a:spcBef>
                <a:spcPts val="0"/>
              </a:spcBef>
              <a:buClrTx/>
              <a:buSzTx/>
              <a:buNone/>
              <a:defRPr spc="360" sz="18000">
                <a:latin typeface="Baskerville SemiBold"/>
                <a:ea typeface="Baskerville SemiBold"/>
                <a:cs typeface="Baskerville SemiBold"/>
                <a:sym typeface="Baskerville SemiBold"/>
              </a:defRPr>
            </a:lvl1pPr>
          </a:lstStyle>
          <a:p>
            <a:pPr/>
            <a:r>
              <a:t>”</a:t>
            </a:r>
          </a:p>
        </p:txBody>
      </p:sp>
      <p:sp>
        <p:nvSpPr>
          <p:cNvPr id="124" name="“"/>
          <p:cNvSpPr txBox="1"/>
          <p:nvPr>
            <p:ph type="body" sz="quarter" idx="14"/>
          </p:nvPr>
        </p:nvSpPr>
        <p:spPr>
          <a:xfrm>
            <a:off x="11470640" y="2514600"/>
            <a:ext cx="1444779" cy="2705100"/>
          </a:xfrm>
          <a:prstGeom prst="rect">
            <a:avLst/>
          </a:prstGeom>
        </p:spPr>
        <p:txBody>
          <a:bodyPr wrap="none">
            <a:spAutoFit/>
          </a:bodyPr>
          <a:lstStyle>
            <a:lvl1pPr marL="0" indent="0" algn="ctr">
              <a:spcBef>
                <a:spcPts val="0"/>
              </a:spcBef>
              <a:buClrTx/>
              <a:buSzTx/>
              <a:buNone/>
              <a:defRPr spc="360" sz="18000">
                <a:latin typeface="Baskerville SemiBold"/>
                <a:ea typeface="Baskerville SemiBold"/>
                <a:cs typeface="Baskerville SemiBold"/>
                <a:sym typeface="Baskerville SemiBold"/>
              </a:defRPr>
            </a:lvl1pPr>
          </a:lstStyle>
          <a:p>
            <a:pPr/>
            <a:r>
              <a:t>“</a:t>
            </a:r>
          </a:p>
        </p:txBody>
      </p:sp>
      <p:sp>
        <p:nvSpPr>
          <p:cNvPr id="125" name="— Johnny Appleseed"/>
          <p:cNvSpPr txBox="1"/>
          <p:nvPr>
            <p:ph type="body" sz="quarter" idx="15"/>
          </p:nvPr>
        </p:nvSpPr>
        <p:spPr>
          <a:xfrm>
            <a:off x="1257300" y="9118600"/>
            <a:ext cx="21869400" cy="762000"/>
          </a:xfrm>
          <a:prstGeom prst="rect">
            <a:avLst/>
          </a:prstGeom>
        </p:spPr>
        <p:txBody>
          <a:bodyPr anchor="ctr">
            <a:spAutoFit/>
          </a:bodyPr>
          <a:lstStyle>
            <a:lvl1pPr marL="0" indent="0" algn="ctr">
              <a:spcBef>
                <a:spcPts val="0"/>
              </a:spcBef>
              <a:buClrTx/>
              <a:buSzTx/>
              <a:buNone/>
              <a:defRPr i="1" spc="76" sz="3800">
                <a:solidFill>
                  <a:schemeClr val="accent5">
                    <a:satOff val="-10854"/>
                    <a:lumOff val="-10463"/>
                  </a:schemeClr>
                </a:solidFill>
              </a:defRPr>
            </a:lvl1pPr>
          </a:lstStyle>
          <a:p>
            <a:pPr/>
            <a:r>
              <a:t>— Johnny Appleseed</a:t>
            </a:r>
          </a:p>
        </p:txBody>
      </p:sp>
      <p:sp>
        <p:nvSpPr>
          <p:cNvPr id="126" name="Type a quote here."/>
          <p:cNvSpPr txBox="1"/>
          <p:nvPr>
            <p:ph type="body" sz="quarter" idx="16"/>
          </p:nvPr>
        </p:nvSpPr>
        <p:spPr>
          <a:xfrm>
            <a:off x="1257300" y="7518400"/>
            <a:ext cx="21869400" cy="1447800"/>
          </a:xfrm>
          <a:prstGeom prst="rect">
            <a:avLst/>
          </a:prstGeom>
        </p:spPr>
        <p:txBody>
          <a:bodyPr anchor="b">
            <a:spAutoFit/>
          </a:bodyPr>
          <a:lstStyle>
            <a:lvl1pPr marL="0" indent="0" algn="ctr">
              <a:spcBef>
                <a:spcPts val="500"/>
              </a:spcBef>
              <a:buClrTx/>
              <a:buSzTx/>
              <a:buNone/>
              <a:defRPr cap="all" spc="656" sz="8200">
                <a:latin typeface="+mn-lt"/>
                <a:ea typeface="+mn-ea"/>
                <a:cs typeface="+mn-cs"/>
                <a:sym typeface="Futura"/>
              </a:defRPr>
            </a:lvl1pPr>
          </a:lstStyle>
          <a:p>
            <a:pPr/>
            <a:r>
              <a:t>Type a quote here.</a:t>
            </a:r>
          </a:p>
        </p:txBody>
      </p:sp>
      <p:sp>
        <p:nvSpPr>
          <p:cNvPr id="12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0" y="0"/>
            <a:ext cx="24384000" cy="15855964"/>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idx="13"/>
          </p:nvPr>
        </p:nvSpPr>
        <p:spPr>
          <a:xfrm>
            <a:off x="800100" y="3962400"/>
            <a:ext cx="22772998" cy="14808393"/>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21" name="Title Text"/>
          <p:cNvSpPr txBox="1"/>
          <p:nvPr>
            <p:ph type="title"/>
          </p:nvPr>
        </p:nvSpPr>
        <p:spPr>
          <a:xfrm>
            <a:off x="1257300" y="1663700"/>
            <a:ext cx="21869400" cy="1866900"/>
          </a:xfrm>
          <a:prstGeom prst="rect">
            <a:avLst/>
          </a:prstGeom>
        </p:spPr>
        <p:txBody>
          <a:bodyPr/>
          <a:lstStyle>
            <a:lvl1pPr>
              <a:lnSpc>
                <a:spcPct val="80000"/>
              </a:lnSpc>
              <a:defRPr spc="209" sz="10500">
                <a:solidFill>
                  <a:srgbClr val="FFFFFF"/>
                </a:solidFill>
              </a:defRPr>
            </a:lvl1pPr>
          </a:lstStyle>
          <a:p>
            <a:pPr/>
            <a:r>
              <a:t>Title Text</a:t>
            </a:r>
          </a:p>
        </p:txBody>
      </p:sp>
      <p:sp>
        <p:nvSpPr>
          <p:cNvPr id="22" name="Body Level One…"/>
          <p:cNvSpPr txBox="1"/>
          <p:nvPr>
            <p:ph type="body" sz="quarter" idx="1"/>
          </p:nvPr>
        </p:nvSpPr>
        <p:spPr>
          <a:xfrm>
            <a:off x="1257300" y="711200"/>
            <a:ext cx="21869400" cy="952500"/>
          </a:xfrm>
          <a:prstGeom prst="rect">
            <a:avLst/>
          </a:prstGeom>
        </p:spPr>
        <p:txBody>
          <a:bodyPr/>
          <a:lstStyle>
            <a:lvl1pPr marL="0" indent="0" algn="ctr">
              <a:spcBef>
                <a:spcPts val="0"/>
              </a:spcBef>
              <a:buClrTx/>
              <a:buSzTx/>
              <a:buNone/>
              <a:defRPr cap="all" spc="116" sz="5800">
                <a:solidFill>
                  <a:srgbClr val="FFFFFF"/>
                </a:solidFill>
                <a:latin typeface="+mn-lt"/>
                <a:ea typeface="+mn-ea"/>
                <a:cs typeface="+mn-cs"/>
                <a:sym typeface="Futura"/>
              </a:defRPr>
            </a:lvl1pPr>
            <a:lvl2pPr marL="0" indent="0" algn="ctr">
              <a:spcBef>
                <a:spcPts val="0"/>
              </a:spcBef>
              <a:buClrTx/>
              <a:buSzTx/>
              <a:buNone/>
              <a:defRPr cap="all" spc="116" sz="5800">
                <a:solidFill>
                  <a:srgbClr val="FFFFFF"/>
                </a:solidFill>
                <a:latin typeface="+mn-lt"/>
                <a:ea typeface="+mn-ea"/>
                <a:cs typeface="+mn-cs"/>
                <a:sym typeface="Futura"/>
              </a:defRPr>
            </a:lvl2pPr>
            <a:lvl3pPr marL="0" indent="0" algn="ctr">
              <a:spcBef>
                <a:spcPts val="0"/>
              </a:spcBef>
              <a:buClrTx/>
              <a:buSzTx/>
              <a:buNone/>
              <a:defRPr cap="all" spc="116" sz="5800">
                <a:solidFill>
                  <a:srgbClr val="FFFFFF"/>
                </a:solidFill>
                <a:latin typeface="+mn-lt"/>
                <a:ea typeface="+mn-ea"/>
                <a:cs typeface="+mn-cs"/>
                <a:sym typeface="Futura"/>
              </a:defRPr>
            </a:lvl3pPr>
            <a:lvl4pPr marL="0" indent="0" algn="ctr">
              <a:spcBef>
                <a:spcPts val="0"/>
              </a:spcBef>
              <a:buClrTx/>
              <a:buSzTx/>
              <a:buNone/>
              <a:defRPr cap="all" spc="116" sz="5800">
                <a:solidFill>
                  <a:srgbClr val="FFFFFF"/>
                </a:solidFill>
                <a:latin typeface="+mn-lt"/>
                <a:ea typeface="+mn-ea"/>
                <a:cs typeface="+mn-cs"/>
                <a:sym typeface="Futura"/>
              </a:defRPr>
            </a:lvl4pPr>
            <a:lvl5pPr marL="0" indent="0" algn="ctr">
              <a:spcBef>
                <a:spcPts val="0"/>
              </a:spcBef>
              <a:buClrTx/>
              <a:buSzTx/>
              <a:buNone/>
              <a:defRPr cap="all" spc="116" sz="58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age"/>
          <p:cNvSpPr/>
          <p:nvPr>
            <p:ph type="pic" idx="13"/>
          </p:nvPr>
        </p:nvSpPr>
        <p:spPr>
          <a:xfrm>
            <a:off x="1257300" y="3263900"/>
            <a:ext cx="21869402" cy="14220819"/>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xfrm>
            <a:off x="1257300" y="1879600"/>
            <a:ext cx="21869400" cy="723900"/>
          </a:xfrm>
          <a:prstGeom prst="rect">
            <a:avLst/>
          </a:prstGeom>
        </p:spPr>
        <p:txBody>
          <a:bodyPr/>
          <a:lstStyle>
            <a:lvl1pPr marL="0" indent="0" algn="ctr">
              <a:spcBef>
                <a:spcPts val="0"/>
              </a:spcBef>
              <a:buSzTx/>
              <a:buNone/>
              <a:defRPr cap="all" spc="342" sz="3800">
                <a:latin typeface="+mn-lt"/>
                <a:ea typeface="+mn-ea"/>
                <a:cs typeface="+mn-cs"/>
                <a:sym typeface="Futura"/>
              </a:defRPr>
            </a:lvl1pPr>
            <a:lvl2pPr marL="0" indent="0" algn="ctr">
              <a:spcBef>
                <a:spcPts val="0"/>
              </a:spcBef>
              <a:buSzTx/>
              <a:buNone/>
              <a:defRPr cap="all" spc="342" sz="3800">
                <a:latin typeface="+mn-lt"/>
                <a:ea typeface="+mn-ea"/>
                <a:cs typeface="+mn-cs"/>
                <a:sym typeface="Futura"/>
              </a:defRPr>
            </a:lvl2pPr>
            <a:lvl3pPr marL="0" indent="0" algn="ctr">
              <a:spcBef>
                <a:spcPts val="0"/>
              </a:spcBef>
              <a:buSzTx/>
              <a:buNone/>
              <a:defRPr cap="all" spc="342" sz="3800">
                <a:latin typeface="+mn-lt"/>
                <a:ea typeface="+mn-ea"/>
                <a:cs typeface="+mn-cs"/>
                <a:sym typeface="Futura"/>
              </a:defRPr>
            </a:lvl3pPr>
            <a:lvl4pPr marL="0" indent="0" algn="ctr">
              <a:spcBef>
                <a:spcPts val="0"/>
              </a:spcBef>
              <a:buSzTx/>
              <a:buNone/>
              <a:defRPr cap="all" spc="342" sz="3800">
                <a:latin typeface="+mn-lt"/>
                <a:ea typeface="+mn-ea"/>
                <a:cs typeface="+mn-cs"/>
                <a:sym typeface="Futura"/>
              </a:defRPr>
            </a:lvl4pPr>
            <a:lvl5pPr marL="0" indent="0" algn="ctr">
              <a:spcBef>
                <a:spcPts val="0"/>
              </a:spcBef>
              <a:buSzTx/>
              <a:buNone/>
              <a:defRPr cap="all" spc="342" sz="38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txBox="1"/>
          <p:nvPr>
            <p:ph type="title"/>
          </p:nvPr>
        </p:nvSpPr>
        <p:spPr>
          <a:xfrm>
            <a:off x="1257300" y="4343400"/>
            <a:ext cx="21869400" cy="5016500"/>
          </a:xfrm>
          <a:prstGeom prst="rect">
            <a:avLst/>
          </a:prstGeom>
        </p:spPr>
        <p:txBody>
          <a:bodyPr anchor="ctr"/>
          <a:lstStyle>
            <a:lvl1pPr>
              <a:defRPr spc="298" sz="14900">
                <a:solidFill>
                  <a:srgbClr val="FFFFFF"/>
                </a:solidFill>
              </a:defRPr>
            </a:lvl1pPr>
          </a:lstStyle>
          <a:p>
            <a:pPr/>
            <a:r>
              <a:t>Title Text</a:t>
            </a:r>
          </a:p>
        </p:txBody>
      </p:sp>
      <p:sp>
        <p:nvSpPr>
          <p:cNvPr id="4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1257300" y="4343400"/>
            <a:ext cx="21869400" cy="5016500"/>
          </a:xfrm>
          <a:prstGeom prst="rect">
            <a:avLst/>
          </a:prstGeom>
        </p:spPr>
        <p:txBody>
          <a:bodyPr anchor="ctr"/>
          <a:lstStyle>
            <a:lvl1pPr>
              <a:defRPr spc="298" sz="14900"/>
            </a:lvl1p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age"/>
          <p:cNvSpPr/>
          <p:nvPr>
            <p:ph type="pic" idx="13"/>
          </p:nvPr>
        </p:nvSpPr>
        <p:spPr>
          <a:xfrm>
            <a:off x="9287692" y="1473939"/>
            <a:ext cx="14798045" cy="109982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57" name="Title Text"/>
          <p:cNvSpPr txBox="1"/>
          <p:nvPr>
            <p:ph type="title"/>
          </p:nvPr>
        </p:nvSpPr>
        <p:spPr>
          <a:xfrm>
            <a:off x="1257300" y="5892800"/>
            <a:ext cx="8483600" cy="5029200"/>
          </a:xfrm>
          <a:prstGeom prst="rect">
            <a:avLst/>
          </a:prstGeom>
        </p:spPr>
        <p:txBody>
          <a:bodyPr/>
          <a:lstStyle>
            <a:lvl1pPr algn="l">
              <a:lnSpc>
                <a:spcPct val="80000"/>
              </a:lnSpc>
              <a:defRPr spc="209" sz="10500"/>
            </a:lvl1pPr>
          </a:lstStyle>
          <a:p>
            <a:pPr/>
            <a:r>
              <a:t>Title Text</a:t>
            </a:r>
          </a:p>
        </p:txBody>
      </p:sp>
      <p:sp>
        <p:nvSpPr>
          <p:cNvPr id="58" name="Body Level One…"/>
          <p:cNvSpPr txBox="1"/>
          <p:nvPr>
            <p:ph type="body" sz="quarter" idx="1"/>
          </p:nvPr>
        </p:nvSpPr>
        <p:spPr>
          <a:xfrm>
            <a:off x="1257300" y="4000500"/>
            <a:ext cx="8483600" cy="1905000"/>
          </a:xfrm>
          <a:prstGeom prst="rect">
            <a:avLst/>
          </a:prstGeom>
        </p:spPr>
        <p:txBody>
          <a:bodyPr anchor="b"/>
          <a:lstStyle>
            <a:lvl1pPr marL="0" indent="0">
              <a:spcBef>
                <a:spcPts val="0"/>
              </a:spcBef>
              <a:buClrTx/>
              <a:buSzTx/>
              <a:buNone/>
              <a:defRPr cap="all" spc="116" sz="5800">
                <a:latin typeface="+mn-lt"/>
                <a:ea typeface="+mn-ea"/>
                <a:cs typeface="+mn-cs"/>
                <a:sym typeface="Futura"/>
              </a:defRPr>
            </a:lvl1pPr>
            <a:lvl2pPr marL="0" indent="0">
              <a:spcBef>
                <a:spcPts val="0"/>
              </a:spcBef>
              <a:buClrTx/>
              <a:buSzTx/>
              <a:buNone/>
              <a:defRPr cap="all" spc="116" sz="5800">
                <a:latin typeface="+mn-lt"/>
                <a:ea typeface="+mn-ea"/>
                <a:cs typeface="+mn-cs"/>
                <a:sym typeface="Futura"/>
              </a:defRPr>
            </a:lvl2pPr>
            <a:lvl3pPr marL="0" indent="0">
              <a:spcBef>
                <a:spcPts val="0"/>
              </a:spcBef>
              <a:buClrTx/>
              <a:buSzTx/>
              <a:buNone/>
              <a:defRPr cap="all" spc="116" sz="5800">
                <a:latin typeface="+mn-lt"/>
                <a:ea typeface="+mn-ea"/>
                <a:cs typeface="+mn-cs"/>
                <a:sym typeface="Futura"/>
              </a:defRPr>
            </a:lvl3pPr>
            <a:lvl4pPr marL="0" indent="0">
              <a:spcBef>
                <a:spcPts val="0"/>
              </a:spcBef>
              <a:buClrTx/>
              <a:buSzTx/>
              <a:buNone/>
              <a:defRPr cap="all" spc="116" sz="5800">
                <a:latin typeface="+mn-lt"/>
                <a:ea typeface="+mn-ea"/>
                <a:cs typeface="+mn-cs"/>
                <a:sym typeface="Futura"/>
              </a:defRPr>
            </a:lvl4pPr>
            <a:lvl5pPr marL="0" indent="0">
              <a:spcBef>
                <a:spcPts val="0"/>
              </a:spcBef>
              <a:buClrTx/>
              <a:buSzTx/>
              <a:buNone/>
              <a:defRPr cap="all" spc="116" sz="58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6" name="donec quis nunc"/>
          <p:cNvSpPr txBox="1"/>
          <p:nvPr>
            <p:ph type="body" sz="quarter" idx="13"/>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donec quis nunc</a:t>
            </a:r>
          </a:p>
        </p:txBody>
      </p:sp>
      <p:sp>
        <p:nvSpPr>
          <p:cNvPr id="67" name="Title Text"/>
          <p:cNvSpPr txBox="1"/>
          <p:nvPr>
            <p:ph type="title"/>
          </p:nvPr>
        </p:nvSpPr>
        <p:spPr>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5" name="donec quis nunc"/>
          <p:cNvSpPr txBox="1"/>
          <p:nvPr>
            <p:ph type="body" sz="quarter" idx="13"/>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donec quis nunc</a:t>
            </a: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age"/>
          <p:cNvSpPr/>
          <p:nvPr>
            <p:ph type="pic" sz="half" idx="13"/>
          </p:nvPr>
        </p:nvSpPr>
        <p:spPr>
          <a:xfrm>
            <a:off x="10477500" y="3124200"/>
            <a:ext cx="12623801" cy="938226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86" name="Lorem ipsum"/>
          <p:cNvSpPr txBox="1"/>
          <p:nvPr>
            <p:ph type="body" sz="quarter" idx="14"/>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Lorem ipsum</a:t>
            </a:r>
          </a:p>
        </p:txBody>
      </p:sp>
      <p:sp>
        <p:nvSpPr>
          <p:cNvPr id="87" name="Title Text"/>
          <p:cNvSpPr txBox="1"/>
          <p:nvPr>
            <p:ph type="title"/>
          </p:nvPr>
        </p:nvSpPr>
        <p:spPr>
          <a:prstGeom prst="rect">
            <a:avLst/>
          </a:prstGeom>
        </p:spPr>
        <p:txBody>
          <a:bodyPr/>
          <a:lstStyle/>
          <a:p>
            <a:pPr/>
            <a:r>
              <a:t>Title Text</a:t>
            </a:r>
          </a:p>
        </p:txBody>
      </p:sp>
      <p:sp>
        <p:nvSpPr>
          <p:cNvPr id="88" name="Body Level One…"/>
          <p:cNvSpPr txBox="1"/>
          <p:nvPr>
            <p:ph type="body" sz="half" idx="1"/>
          </p:nvPr>
        </p:nvSpPr>
        <p:spPr>
          <a:xfrm>
            <a:off x="1257300" y="3632200"/>
            <a:ext cx="8382000" cy="8470900"/>
          </a:xfrm>
          <a:prstGeom prst="rect">
            <a:avLst/>
          </a:prstGeom>
        </p:spPr>
        <p:txBody>
          <a:bodyPr/>
          <a:lstStyle>
            <a:lvl1pPr>
              <a:spcBef>
                <a:spcPts val="4000"/>
              </a:spcBef>
              <a:defRPr spc="70" sz="3500"/>
            </a:lvl1pPr>
            <a:lvl2pPr>
              <a:spcBef>
                <a:spcPts val="4000"/>
              </a:spcBef>
              <a:defRPr spc="70" sz="3500"/>
            </a:lvl2pPr>
            <a:lvl3pPr>
              <a:spcBef>
                <a:spcPts val="4000"/>
              </a:spcBef>
              <a:defRPr spc="70" sz="3500"/>
            </a:lvl3pPr>
            <a:lvl4pPr>
              <a:spcBef>
                <a:spcPts val="4000"/>
              </a:spcBef>
              <a:defRPr spc="70" sz="3500"/>
            </a:lvl4pPr>
            <a:lvl5pPr>
              <a:spcBef>
                <a:spcPts val="4000"/>
              </a:spcBef>
              <a:defRPr spc="70" sz="35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1257300" y="825500"/>
            <a:ext cx="21869400" cy="1054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1257300" y="3352800"/>
            <a:ext cx="21869400" cy="9067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2392" y="12971239"/>
            <a:ext cx="479216" cy="498922"/>
          </a:xfrm>
          <a:prstGeom prst="rect">
            <a:avLst/>
          </a:prstGeom>
          <a:ln w="12700">
            <a:miter lim="400000"/>
          </a:ln>
        </p:spPr>
        <p:txBody>
          <a:bodyPr wrap="none" lIns="50800" tIns="50800" rIns="50800" bIns="50800" anchor="ctr">
            <a:spAutoFit/>
          </a:bodyPr>
          <a:lstStyle>
            <a:lvl1pPr>
              <a:defRPr cap="all" spc="48" sz="2400">
                <a:solidFill>
                  <a:srgbClr val="9A958E"/>
                </a:solidFill>
                <a:latin typeface="+mn-lt"/>
                <a:ea typeface="+mn-ea"/>
                <a:cs typeface="+mn-cs"/>
                <a:sym typeface="Futur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1pPr>
      <a:lvl2pPr marL="0" marR="0" indent="3429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2pPr>
      <a:lvl3pPr marL="0" marR="0" indent="6858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3pPr>
      <a:lvl4pPr marL="0" marR="0" indent="10287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4pPr>
      <a:lvl5pPr marL="0" marR="0" indent="13716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5pPr>
      <a:lvl6pPr marL="0" marR="0" indent="17145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6pPr>
      <a:lvl7pPr marL="0" marR="0" indent="20574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7pPr>
      <a:lvl8pPr marL="0" marR="0" indent="24003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8pPr>
      <a:lvl9pPr marL="0" marR="0" indent="27432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9pPr>
    </p:titleStyle>
    <p:bodyStyle>
      <a:lvl1pPr marL="50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1pPr>
      <a:lvl2pPr marL="101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2pPr>
      <a:lvl3pPr marL="152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3pPr>
      <a:lvl4pPr marL="203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4pPr>
      <a:lvl5pPr marL="2540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5pPr>
      <a:lvl6pPr marL="304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6pPr>
      <a:lvl7pPr marL="355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7pPr>
      <a:lvl8pPr marL="406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8pPr>
      <a:lvl9pPr marL="457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9pPr>
    </p:bodyStyle>
    <p:otherStyle>
      <a:lvl1pPr marL="0" marR="0" indent="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1pPr>
      <a:lvl2pPr marL="0" marR="0" indent="2286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2pPr>
      <a:lvl3pPr marL="0" marR="0" indent="4572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3pPr>
      <a:lvl4pPr marL="0" marR="0" indent="6858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4pPr>
      <a:lvl5pPr marL="0" marR="0" indent="9144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5pPr>
      <a:lvl6pPr marL="0" marR="0" indent="11430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6pPr>
      <a:lvl7pPr marL="0" marR="0" indent="13716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7pPr>
      <a:lvl8pPr marL="0" marR="0" indent="16002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8pPr>
      <a:lvl9pPr marL="0" marR="0" indent="18288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 Id="rId3"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Clarifying the LegacyData…"/>
          <p:cNvSpPr txBox="1"/>
          <p:nvPr>
            <p:ph type="ctrTitle"/>
          </p:nvPr>
        </p:nvSpPr>
        <p:spPr>
          <a:prstGeom prst="rect">
            <a:avLst/>
          </a:prstGeom>
        </p:spPr>
        <p:txBody>
          <a:bodyPr/>
          <a:lstStyle/>
          <a:p>
            <a:pPr>
              <a:lnSpc>
                <a:spcPct val="80000"/>
              </a:lnSpc>
              <a:defRPr spc="209" sz="10500"/>
            </a:pPr>
            <a:r>
              <a:t>Clarifying the LegacyData</a:t>
            </a:r>
            <a:endParaRPr spc="24" sz="1200">
              <a:latin typeface="Times"/>
              <a:ea typeface="Times"/>
              <a:cs typeface="Times"/>
              <a:sym typeface="Times"/>
            </a:endParaRPr>
          </a:p>
          <a:p>
            <a:pPr>
              <a:lnSpc>
                <a:spcPct val="80000"/>
              </a:lnSpc>
              <a:defRPr spc="209" sz="10500"/>
            </a:pPr>
            <a:r>
              <a:t>Conversion Plan&amp; SDSP</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WHAT ELSE SHOULD ACCOMPANY THE LEGACY DATA CONVERSION PLAN"/>
          <p:cNvSpPr txBox="1"/>
          <p:nvPr>
            <p:ph type="title"/>
          </p:nvPr>
        </p:nvSpPr>
        <p:spPr>
          <a:prstGeom prst="rect">
            <a:avLst/>
          </a:prstGeom>
        </p:spPr>
        <p:txBody>
          <a:bodyPr/>
          <a:lstStyle>
            <a:lvl1pPr algn="l" defTabSz="278511">
              <a:lnSpc>
                <a:spcPct val="80000"/>
              </a:lnSpc>
              <a:defRPr spc="90" sz="4515"/>
            </a:lvl1pPr>
          </a:lstStyle>
          <a:p>
            <a:pPr/>
            <a:r>
              <a:t>WHAT ELSE SHOULD ACCOMPANY THE LEGACY DATA CONVERSION PLAN</a:t>
            </a:r>
          </a:p>
        </p:txBody>
      </p:sp>
      <p:sp>
        <p:nvSpPr>
          <p:cNvPr id="189" name="1.Two versions of the aCRF: One version that traces the collection field to the legacy variables and one that links the collection field to the correct SDTM variable…"/>
          <p:cNvSpPr txBox="1"/>
          <p:nvPr>
            <p:ph type="body" idx="1"/>
          </p:nvPr>
        </p:nvSpPr>
        <p:spPr>
          <a:prstGeom prst="rect">
            <a:avLst/>
          </a:prstGeom>
        </p:spPr>
        <p:txBody>
          <a:bodyPr/>
          <a:lstStyle/>
          <a:p>
            <a:pPr marL="0" indent="0">
              <a:buClrTx/>
              <a:buSzTx/>
              <a:buNone/>
            </a:pPr>
            <a:r>
              <a:t>1.Two versions of the aCRF: One version that traces the collection field to the legacy variables and one that links the collection field to the correct SDTM variable</a:t>
            </a:r>
          </a:p>
          <a:p>
            <a:pPr marL="0" indent="0">
              <a:buClrTx/>
              <a:buSzTx/>
              <a:buNone/>
            </a:pPr>
          </a:p>
          <a:p>
            <a:pPr marL="0" indent="0">
              <a:buClrTx/>
              <a:buSzTx/>
              <a:buNone/>
            </a:pPr>
            <a:r>
              <a:t>2. Legacy tabulation and analysis datasets may need to be provided in addition to the standardized data to support traceability to the standardized data, legacy CSR, and/or TLFs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CONCLUSION"/>
          <p:cNvSpPr txBox="1"/>
          <p:nvPr>
            <p:ph type="title"/>
          </p:nvPr>
        </p:nvSpPr>
        <p:spPr>
          <a:prstGeom prst="rect">
            <a:avLst/>
          </a:prstGeom>
        </p:spPr>
        <p:txBody>
          <a:bodyPr/>
          <a:lstStyle>
            <a:lvl1pPr defTabSz="259079">
              <a:defRPr spc="119" sz="5960"/>
            </a:lvl1pPr>
          </a:lstStyle>
          <a:p>
            <a:pPr/>
            <a:r>
              <a:t>CONCLUSION</a:t>
            </a:r>
          </a:p>
        </p:txBody>
      </p:sp>
      <p:sp>
        <p:nvSpPr>
          <p:cNvPr id="192" name="The standards provided in the SDSP align with the information that is in the catalog. Information about pooling of data is also included in the SDSP, when it is known. The SDSP is a living document and should be updated appropriately prior to the submission. It can be submitted as a stand-alone document or should be included in the General Investigational Plan when it is part of an IND application.…"/>
          <p:cNvSpPr txBox="1"/>
          <p:nvPr>
            <p:ph type="body" idx="1"/>
          </p:nvPr>
        </p:nvSpPr>
        <p:spPr>
          <a:xfrm>
            <a:off x="1257300" y="2840588"/>
            <a:ext cx="21869400" cy="9580012"/>
          </a:xfrm>
          <a:prstGeom prst="rect">
            <a:avLst/>
          </a:prstGeom>
        </p:spPr>
        <p:txBody>
          <a:bodyPr/>
          <a:lstStyle/>
          <a:p>
            <a:pPr marL="0" indent="0">
              <a:spcBef>
                <a:spcPts val="4000"/>
              </a:spcBef>
              <a:buClrTx/>
              <a:buSzTx/>
              <a:buNone/>
              <a:defRPr spc="70" sz="3500"/>
            </a:pPr>
          </a:p>
          <a:p>
            <a:pPr marL="0" indent="0">
              <a:spcBef>
                <a:spcPts val="4000"/>
              </a:spcBef>
              <a:buClrTx/>
              <a:buSzTx/>
              <a:buNone/>
              <a:defRPr spc="70" sz="3500"/>
            </a:pPr>
            <a:r>
              <a:t>The standards provided in the SDSP align with the information that is in the catalog. Information about pooling of data is also included in the SDSP, when it is known. The SDSP is a living document and should be updated appropriately prior to the submission. It can be submitted as a stand-alone document or should be included in the General Investigational Plan when it is part of an IND application.</a:t>
            </a:r>
          </a:p>
          <a:p>
            <a:pPr marL="0" indent="0">
              <a:spcBef>
                <a:spcPts val="4000"/>
              </a:spcBef>
              <a:buClrTx/>
              <a:buSzTx/>
              <a:buNone/>
              <a:defRPr spc="70" sz="3500"/>
            </a:pPr>
            <a:r>
              <a:t>Documents such as the Legacy Data Conversion Plan filling a need as we move from proprietary data collection standards and practices to methods rooted in the utilization of FDA endorsed data standards in the design and implementation of clinical trials at the point of data collection.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
          <p:cNvSpPr txBox="1"/>
          <p:nvPr>
            <p:ph type="body" idx="13"/>
          </p:nvPr>
        </p:nvSpPr>
        <p:spPr>
          <a:prstGeom prst="rect">
            <a:avLst/>
          </a:prstGeom>
        </p:spPr>
        <p:txBody>
          <a:bodyPr/>
          <a:lstStyle/>
          <a:p>
            <a:pPr/>
            <a:r>
              <a:t>”</a:t>
            </a:r>
          </a:p>
        </p:txBody>
      </p:sp>
      <p:sp>
        <p:nvSpPr>
          <p:cNvPr id="195" name="“"/>
          <p:cNvSpPr txBox="1"/>
          <p:nvPr>
            <p:ph type="body" idx="14"/>
          </p:nvPr>
        </p:nvSpPr>
        <p:spPr>
          <a:prstGeom prst="rect">
            <a:avLst/>
          </a:prstGeom>
        </p:spPr>
        <p:txBody>
          <a:bodyPr/>
          <a:lstStyle/>
          <a:p>
            <a:pPr/>
            <a:r>
              <a:t>“</a:t>
            </a:r>
          </a:p>
        </p:txBody>
      </p:sp>
      <p:sp>
        <p:nvSpPr>
          <p:cNvPr id="196" name="Text"/>
          <p:cNvSpPr txBox="1"/>
          <p:nvPr>
            <p:ph type="body" idx="15"/>
          </p:nvPr>
        </p:nvSpPr>
        <p:spPr>
          <a:prstGeom prst="rect">
            <a:avLst/>
          </a:prstGeom>
        </p:spPr>
        <p:txBody>
          <a:bodyPr/>
          <a:lstStyle/>
          <a:p>
            <a:pPr/>
          </a:p>
        </p:txBody>
      </p:sp>
      <p:sp>
        <p:nvSpPr>
          <p:cNvPr id="197" name="Thanks"/>
          <p:cNvSpPr txBox="1"/>
          <p:nvPr>
            <p:ph type="body" idx="16"/>
          </p:nvPr>
        </p:nvSpPr>
        <p:spPr>
          <a:prstGeom prst="rect">
            <a:avLst/>
          </a:prstGeom>
        </p:spPr>
        <p:txBody>
          <a:bodyPr/>
          <a:lstStyle/>
          <a:p>
            <a:pPr/>
            <a:r>
              <a:t> Thanks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Text"/>
          <p:cNvSpPr txBox="1"/>
          <p:nvPr>
            <p:ph type="body" idx="14"/>
          </p:nvPr>
        </p:nvSpPr>
        <p:spPr>
          <a:prstGeom prst="rect">
            <a:avLst/>
          </a:prstGeom>
        </p:spPr>
        <p:txBody>
          <a:bodyPr/>
          <a:lstStyle/>
          <a:p>
            <a:pPr/>
            <a:r>
              <a:t> </a:t>
            </a:r>
          </a:p>
        </p:txBody>
      </p:sp>
      <p:sp>
        <p:nvSpPr>
          <p:cNvPr id="161" name="INTRODUCTION"/>
          <p:cNvSpPr txBox="1"/>
          <p:nvPr>
            <p:ph type="title"/>
          </p:nvPr>
        </p:nvSpPr>
        <p:spPr>
          <a:prstGeom prst="rect">
            <a:avLst/>
          </a:prstGeom>
        </p:spPr>
        <p:txBody>
          <a:bodyPr/>
          <a:lstStyle>
            <a:lvl1pPr defTabSz="349758">
              <a:lnSpc>
                <a:spcPct val="80000"/>
              </a:lnSpc>
              <a:defRPr spc="113" sz="5670"/>
            </a:lvl1pPr>
          </a:lstStyle>
          <a:p>
            <a:pPr/>
            <a:r>
              <a:t>INTRODUCTION</a:t>
            </a:r>
          </a:p>
        </p:txBody>
      </p:sp>
      <p:sp>
        <p:nvSpPr>
          <p:cNvPr id="162" name="The FDA's Study Data Technical Conformance Guide calls out for the need to provide a Legacy Data Conversion Plan &amp; Report when legacy data is the source of deliverables based on FDA endorsed data standards, but it is not very clear as to when you must provide one."/>
          <p:cNvSpPr txBox="1"/>
          <p:nvPr>
            <p:ph type="body" sz="half" idx="1"/>
          </p:nvPr>
        </p:nvSpPr>
        <p:spPr>
          <a:xfrm>
            <a:off x="11441598" y="3407228"/>
            <a:ext cx="11264727" cy="6901544"/>
          </a:xfrm>
          <a:prstGeom prst="rect">
            <a:avLst/>
          </a:prstGeom>
        </p:spPr>
        <p:txBody>
          <a:bodyPr/>
          <a:lstStyle>
            <a:lvl1pPr marL="0" indent="0">
              <a:spcBef>
                <a:spcPts val="4800"/>
              </a:spcBef>
              <a:buClrTx/>
              <a:buSzTx/>
              <a:buNone/>
              <a:defRPr spc="84" sz="4200"/>
            </a:lvl1pPr>
          </a:lstStyle>
          <a:p>
            <a:pPr/>
            <a:r>
              <a:t>The FDA's Study Data Technical Conformance Guide calls out for the need to provide a Legacy Data Conversion Plan &amp; Report when legacy data is the source of deliverables based on FDA endorsed data standards, but it is not very clear as to when you must provide one.  </a:t>
            </a:r>
          </a:p>
        </p:txBody>
      </p:sp>
      <p:sp>
        <p:nvSpPr>
          <p:cNvPr id="163" name="Study &amp; Analysis Data Reviewer's Guides and the Study Data Standardization Plan. These documents describe routine situations where FDA endorsed data standards are deployed at the time a study is initiated; additional support is needed when the provenance of the data is not as straightforward."/>
          <p:cNvSpPr txBox="1"/>
          <p:nvPr/>
        </p:nvSpPr>
        <p:spPr>
          <a:xfrm>
            <a:off x="1135246" y="3464162"/>
            <a:ext cx="9013156" cy="734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4800"/>
              </a:spcBef>
              <a:defRPr spc="84" sz="4200"/>
            </a:lvl1pPr>
          </a:lstStyle>
          <a:p>
            <a:pPr/>
            <a:r>
              <a:t>Study &amp; Analysis Data Reviewer's Guides and the Study Data Standardization Plan. These documents describe routine situations where FDA endorsed data standards are deployed at the time a study is initiated; additional support is needed when the provenance of the data is not as straightforward.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TUDY DATA STANDARDIZATION PLAN"/>
          <p:cNvSpPr txBox="1"/>
          <p:nvPr>
            <p:ph type="title"/>
          </p:nvPr>
        </p:nvSpPr>
        <p:spPr>
          <a:prstGeom prst="rect">
            <a:avLst/>
          </a:prstGeom>
        </p:spPr>
        <p:txBody>
          <a:bodyPr/>
          <a:lstStyle>
            <a:lvl1pPr defTabSz="349758">
              <a:lnSpc>
                <a:spcPct val="80000"/>
              </a:lnSpc>
              <a:defRPr spc="113" sz="5670"/>
            </a:lvl1pPr>
          </a:lstStyle>
          <a:p>
            <a:pPr/>
            <a:r>
              <a:t>STUDY DATA STANDARDIZATION PLAN</a:t>
            </a:r>
          </a:p>
        </p:txBody>
      </p:sp>
      <p:sp>
        <p:nvSpPr>
          <p:cNvPr id="166" name="The Study Data Standardization Plan (SDSP) is described in the FDA binding guidance Providing Regulatory Submissions In Electronic Format — Standardized Study Data and the Study Data Technical Conformance Guide (Study Data TCG). The SDSP is the beginning of the traceability story for a compound.…"/>
          <p:cNvSpPr txBox="1"/>
          <p:nvPr>
            <p:ph type="body" idx="1"/>
          </p:nvPr>
        </p:nvSpPr>
        <p:spPr>
          <a:prstGeom prst="rect">
            <a:avLst/>
          </a:prstGeom>
        </p:spPr>
        <p:txBody>
          <a:bodyPr/>
          <a:lstStyle/>
          <a:p>
            <a:pPr marL="0" indent="0">
              <a:buClrTx/>
              <a:buSzTx/>
              <a:buNone/>
            </a:pPr>
            <a:r>
              <a:t>The Study Data Standardization Plan (SDSP) is described in the FDA binding guidance </a:t>
            </a:r>
            <a:r>
              <a:rPr i="1">
                <a:latin typeface="Helvetica"/>
                <a:ea typeface="Helvetica"/>
                <a:cs typeface="Helvetica"/>
                <a:sym typeface="Helvetica"/>
              </a:rPr>
              <a:t>Providing Regulatory Submissions In Electronic Format — Standardized Study Data </a:t>
            </a:r>
            <a:r>
              <a:t>and the </a:t>
            </a:r>
            <a:r>
              <a:rPr i="1">
                <a:latin typeface="Helvetica"/>
                <a:ea typeface="Helvetica"/>
                <a:cs typeface="Helvetica"/>
                <a:sym typeface="Helvetica"/>
              </a:rPr>
              <a:t>Study Data Technical Conformance Guide </a:t>
            </a:r>
            <a:r>
              <a:t>(Study Data TCG). The SDSP is the beginning of the traceability story for a compound. </a:t>
            </a:r>
          </a:p>
          <a:p>
            <a:pPr marL="0" indent="0">
              <a:buClrTx/>
              <a:buSzTx/>
              <a:buNone/>
            </a:pPr>
            <a:r>
              <a:t>High level summary of the exchange and terminology standards for nonclinical and clinical studies submitted as part of the IND or NDA filed under an indication.  </a:t>
            </a:r>
          </a:p>
          <a:p>
            <a:pPr marL="0" indent="0">
              <a:buClrTx/>
              <a:buSzTx/>
              <a:buNone/>
            </a:pPr>
            <a:r>
              <a:t>For FDA to look at the standards for planned, ongoing, and completed studies early in the development of the compound development cycle.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LEGACY DATA CONVERSION PLAN AND REPORT"/>
          <p:cNvSpPr txBox="1"/>
          <p:nvPr>
            <p:ph type="title"/>
          </p:nvPr>
        </p:nvSpPr>
        <p:spPr>
          <a:prstGeom prst="rect">
            <a:avLst/>
          </a:prstGeom>
        </p:spPr>
        <p:txBody>
          <a:bodyPr/>
          <a:lstStyle>
            <a:lvl1pPr defTabSz="349758">
              <a:lnSpc>
                <a:spcPct val="80000"/>
              </a:lnSpc>
              <a:defRPr spc="113" sz="5670"/>
            </a:lvl1pPr>
          </a:lstStyle>
          <a:p>
            <a:pPr/>
            <a:r>
              <a:t>LEGACY DATA CONVERSION PLAN AND REPORT</a:t>
            </a:r>
          </a:p>
        </p:txBody>
      </p:sp>
      <p:sp>
        <p:nvSpPr>
          <p:cNvPr id="169" name="The Legacy Data Conversion Plan &amp; Report (LDCP) is described in section 8.3.2 of the Study Data Technical Conformance Guide which is associated with the FDA binding guidance Providing Regulatory Submissions In Electronic Format — Standardized Study Data.…"/>
          <p:cNvSpPr txBox="1"/>
          <p:nvPr>
            <p:ph type="body" idx="1"/>
          </p:nvPr>
        </p:nvSpPr>
        <p:spPr>
          <a:prstGeom prst="rect">
            <a:avLst/>
          </a:prstGeom>
        </p:spPr>
        <p:txBody>
          <a:bodyPr/>
          <a:lstStyle/>
          <a:p>
            <a:pPr marL="0" indent="0">
              <a:buClrTx/>
              <a:buSzTx/>
              <a:buNone/>
            </a:pPr>
            <a:r>
              <a:t>The Legacy Data Conversion Plan &amp; Report (LDCP) is described in section 8.3.2 of the Study Data Technical Conformance Guide which is associated with the FDA binding guidance Providing Regulatory Submissions In Electronic Format — Standardized Study Data.  </a:t>
            </a:r>
          </a:p>
          <a:p>
            <a:pPr marL="0" indent="0">
              <a:buClrTx/>
              <a:buSzTx/>
              <a:buNone/>
            </a:pPr>
            <a:r>
              <a:t>Non-standardized data and legacy data are used interchangeably to refer to data that does not conform to standards currently supported in the Data Standards Catalog. Standardized data, on the other hand, refers to data that conforms to standards currently supported in the Data Standards Catalog.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The Legacy Data Conversion Plan was a byproduct of an FDA project initiated in the early part of this decade. The FDA engaged with an organization to produce select SDTM domain datasets &amp; ADaM analysis datasets from data that had been provided to the agency in support of regulatory submissions.…"/>
          <p:cNvSpPr txBox="1"/>
          <p:nvPr>
            <p:ph type="title"/>
          </p:nvPr>
        </p:nvSpPr>
        <p:spPr>
          <a:xfrm>
            <a:off x="1257300" y="1403608"/>
            <a:ext cx="21869400" cy="10356010"/>
          </a:xfrm>
          <a:prstGeom prst="rect">
            <a:avLst/>
          </a:prstGeom>
          <a:ln w="38100">
            <a:solidFill>
              <a:srgbClr val="5B5854"/>
            </a:solidFill>
          </a:ln>
        </p:spPr>
        <p:txBody>
          <a:bodyPr/>
          <a:lstStyle/>
          <a:p>
            <a:pPr algn="l">
              <a:spcBef>
                <a:spcPts val="4000"/>
              </a:spcBef>
              <a:defRPr cap="none" spc="70" sz="3500">
                <a:latin typeface="Avenir Medium"/>
                <a:ea typeface="Avenir Medium"/>
                <a:cs typeface="Avenir Medium"/>
                <a:sym typeface="Avenir Medium"/>
              </a:defRPr>
            </a:pPr>
            <a:r>
              <a:t>The Legacy Data Conversion Plan was a byproduct of an FDA project initiated in the early part of this decade. The FDA engaged with an organization to produce select SDTM domain datasets &amp; ADaM analysis datasets from data that had been provided to the agency in support of regulatory submissions. </a:t>
            </a:r>
          </a:p>
          <a:p>
            <a:pPr algn="l">
              <a:spcBef>
                <a:spcPts val="4000"/>
              </a:spcBef>
              <a:defRPr cap="none" spc="70" sz="3500">
                <a:latin typeface="Avenir Medium"/>
                <a:ea typeface="Avenir Medium"/>
                <a:cs typeface="Avenir Medium"/>
                <a:sym typeface="Avenir Medium"/>
              </a:defRPr>
            </a:pPr>
            <a:r>
              <a:t>Focused on a number of studies from a number of vendors within a single therapeutic area/indication to support a proof of concept that SDTM &amp; ADaM could be successfully used to analyze data across studies and Sponsors. </a:t>
            </a:r>
          </a:p>
          <a:p>
            <a:pPr algn="l">
              <a:spcBef>
                <a:spcPts val="4000"/>
              </a:spcBef>
              <a:defRPr cap="none" spc="70" sz="3500">
                <a:latin typeface="Avenir Medium"/>
                <a:ea typeface="Avenir Medium"/>
                <a:cs typeface="Avenir Medium"/>
                <a:sym typeface="Avenir Medium"/>
              </a:defRPr>
            </a:pPr>
            <a:r>
              <a:t>The Legacy Data Conversion Plan &amp; Report should be added to the appropriate reviewer’s guide for clinical studies (cSDRG, ADRG). The Technical Conformance Guide describes three situations in which the LDCP should be included in the reviewer’s guide.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LEGACY TABULATION DATA CONVERTED TO SDTM"/>
          <p:cNvSpPr txBox="1"/>
          <p:nvPr>
            <p:ph type="title"/>
          </p:nvPr>
        </p:nvSpPr>
        <p:spPr>
          <a:prstGeom prst="rect">
            <a:avLst/>
          </a:prstGeom>
        </p:spPr>
        <p:txBody>
          <a:bodyPr/>
          <a:lstStyle>
            <a:lvl1pPr>
              <a:defRPr spc="342" sz="3800"/>
            </a:lvl1pPr>
          </a:lstStyle>
          <a:p>
            <a:pPr/>
            <a:r>
              <a:t>LEGACY TABULATION DATA CONVERTED TO SDTM</a:t>
            </a:r>
            <a:endParaRPr spc="108" sz="1200">
              <a:latin typeface="Times"/>
              <a:ea typeface="Times"/>
              <a:cs typeface="Times"/>
              <a:sym typeface="Times"/>
            </a:endParaRPr>
          </a:p>
        </p:txBody>
      </p:sp>
      <p:pic>
        <p:nvPicPr>
          <p:cNvPr id="174" name="Image" descr="Image"/>
          <p:cNvPicPr>
            <a:picLocks noChangeAspect="1"/>
          </p:cNvPicPr>
          <p:nvPr/>
        </p:nvPicPr>
        <p:blipFill>
          <a:blip r:embed="rId2">
            <a:extLst/>
          </a:blip>
          <a:stretch>
            <a:fillRect/>
          </a:stretch>
        </p:blipFill>
        <p:spPr>
          <a:xfrm>
            <a:off x="4681742" y="2669416"/>
            <a:ext cx="16391381" cy="7105440"/>
          </a:xfrm>
          <a:prstGeom prst="rect">
            <a:avLst/>
          </a:prstGeom>
          <a:ln w="12700">
            <a:miter lim="400000"/>
          </a:ln>
          <a:effectLst>
            <a:outerShdw sx="100000" sy="100000" kx="0" ky="0" algn="b" rotWithShape="0" blurRad="127000" dist="76200" dir="2700000">
              <a:srgbClr val="000000">
                <a:alpha val="75000"/>
              </a:srgbClr>
            </a:outerShdw>
          </a:effectLst>
        </p:spPr>
      </p:pic>
      <p:sp>
        <p:nvSpPr>
          <p:cNvPr id="175" name="Figure1- LegacyData Conversion to SDTM"/>
          <p:cNvSpPr txBox="1"/>
          <p:nvPr/>
        </p:nvSpPr>
        <p:spPr>
          <a:xfrm>
            <a:off x="7330551" y="10984808"/>
            <a:ext cx="10729571" cy="161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4800"/>
              </a:spcBef>
              <a:defRPr spc="84" sz="4200"/>
            </a:lvl1pPr>
          </a:lstStyle>
          <a:p>
            <a:pPr/>
            <a:r>
              <a:t>Figure1- LegacyData Conversion to SDTM</a:t>
            </a:r>
            <a:endParaRPr spc="24" sz="1200">
              <a:latin typeface="Times"/>
              <a:ea typeface="Times"/>
              <a:cs typeface="Times"/>
              <a:sym typeface="Times"/>
            </a:endParaR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7" name="Image" descr="Image"/>
          <p:cNvPicPr>
            <a:picLocks noChangeAspect="1"/>
          </p:cNvPicPr>
          <p:nvPr/>
        </p:nvPicPr>
        <p:blipFill>
          <a:blip r:embed="rId2">
            <a:extLst/>
          </a:blip>
          <a:stretch>
            <a:fillRect/>
          </a:stretch>
        </p:blipFill>
        <p:spPr>
          <a:xfrm>
            <a:off x="4247785" y="2199494"/>
            <a:ext cx="15888430" cy="6699499"/>
          </a:xfrm>
          <a:prstGeom prst="rect">
            <a:avLst/>
          </a:prstGeom>
          <a:ln w="12700">
            <a:miter lim="400000"/>
          </a:ln>
          <a:effectLst>
            <a:outerShdw sx="100000" sy="100000" kx="0" ky="0" algn="b" rotWithShape="0" blurRad="127000" dist="76200" dir="2700000">
              <a:srgbClr val="000000">
                <a:alpha val="75000"/>
              </a:srgbClr>
            </a:outerShdw>
          </a:effectLst>
        </p:spPr>
      </p:pic>
      <p:sp>
        <p:nvSpPr>
          <p:cNvPr id="178" name="Figure2- LegacyTabulation DataConverted to SDTM, ADaM Created from SDTM"/>
          <p:cNvSpPr txBox="1"/>
          <p:nvPr/>
        </p:nvSpPr>
        <p:spPr>
          <a:xfrm>
            <a:off x="2347107" y="9819744"/>
            <a:ext cx="20259828" cy="161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4800"/>
              </a:spcBef>
              <a:defRPr spc="84" sz="4200"/>
            </a:lvl1pPr>
          </a:lstStyle>
          <a:p>
            <a:pPr/>
            <a:r>
              <a:t>Figure2- LegacyTabulation DataConverted to SDTM, ADaM Created from SDTM</a:t>
            </a:r>
            <a:endParaRPr spc="24" sz="1200">
              <a:latin typeface="Times"/>
              <a:ea typeface="Times"/>
              <a:cs typeface="Times"/>
              <a:sym typeface="Times"/>
            </a:endParaR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0" name="Image" descr="Image"/>
          <p:cNvPicPr>
            <a:picLocks noChangeAspect="1"/>
          </p:cNvPicPr>
          <p:nvPr/>
        </p:nvPicPr>
        <p:blipFill>
          <a:blip r:embed="rId2">
            <a:extLst/>
          </a:blip>
          <a:stretch>
            <a:fillRect/>
          </a:stretch>
        </p:blipFill>
        <p:spPr>
          <a:xfrm>
            <a:off x="4642367" y="2351868"/>
            <a:ext cx="14452809" cy="6427331"/>
          </a:xfrm>
          <a:prstGeom prst="rect">
            <a:avLst/>
          </a:prstGeom>
          <a:ln w="12700">
            <a:miter lim="400000"/>
          </a:ln>
          <a:effectLst>
            <a:outerShdw sx="100000" sy="100000" kx="0" ky="0" algn="b" rotWithShape="0" blurRad="127000" dist="76200" dir="2700000">
              <a:srgbClr val="000000">
                <a:alpha val="75000"/>
              </a:srgbClr>
            </a:outerShdw>
          </a:effectLst>
        </p:spPr>
      </p:pic>
      <p:pic>
        <p:nvPicPr>
          <p:cNvPr id="181" name="Image" descr="Image"/>
          <p:cNvPicPr>
            <a:picLocks noChangeAspect="1"/>
          </p:cNvPicPr>
          <p:nvPr/>
        </p:nvPicPr>
        <p:blipFill>
          <a:blip r:embed="rId3">
            <a:extLst/>
          </a:blip>
          <a:stretch>
            <a:fillRect/>
          </a:stretch>
        </p:blipFill>
        <p:spPr>
          <a:xfrm>
            <a:off x="4594980" y="10478191"/>
            <a:ext cx="13667421" cy="74426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WHEN THE LEGACY DATA CONVERSION PLAN SHOULD BE CONSIDERED"/>
          <p:cNvSpPr txBox="1"/>
          <p:nvPr>
            <p:ph type="title"/>
          </p:nvPr>
        </p:nvSpPr>
        <p:spPr>
          <a:prstGeom prst="rect">
            <a:avLst/>
          </a:prstGeom>
        </p:spPr>
        <p:txBody>
          <a:bodyPr/>
          <a:lstStyle>
            <a:lvl1pPr algn="l" defTabSz="259079">
              <a:lnSpc>
                <a:spcPct val="80000"/>
              </a:lnSpc>
              <a:defRPr spc="84" sz="4200"/>
            </a:lvl1pPr>
          </a:lstStyle>
          <a:p>
            <a:pPr/>
            <a:r>
              <a:t>WHEN THE LEGACY DATA CONVERSION PLAN SHOULD BE CONSIDERED</a:t>
            </a:r>
          </a:p>
        </p:txBody>
      </p:sp>
      <p:sp>
        <p:nvSpPr>
          <p:cNvPr id="184" name="When a version of standardized data is no longer supported per the Data Standards Catalog (e.g. SDTM IG 3.1.1) and is up-versioned to a version that is supported per the catalog (e.g. SDTMIG v3.1.3, v3.2)."/>
          <p:cNvSpPr txBox="1"/>
          <p:nvPr>
            <p:ph type="body" sz="quarter" idx="1"/>
          </p:nvPr>
        </p:nvSpPr>
        <p:spPr>
          <a:xfrm>
            <a:off x="1066908" y="2776440"/>
            <a:ext cx="9549212" cy="2854196"/>
          </a:xfrm>
          <a:prstGeom prst="rect">
            <a:avLst/>
          </a:prstGeom>
        </p:spPr>
        <p:txBody>
          <a:bodyPr/>
          <a:lstStyle>
            <a:lvl1pPr marL="0" indent="0" defTabSz="479298">
              <a:spcBef>
                <a:spcPts val="3500"/>
              </a:spcBef>
              <a:buClrTx/>
              <a:buSzTx/>
              <a:buNone/>
              <a:defRPr spc="62" sz="3108"/>
            </a:lvl1pPr>
          </a:lstStyle>
          <a:p>
            <a:pPr/>
            <a:r>
              <a:t>When a version of standardized data is no longer supported per the Data Standards Catalog (e.g. SDTM IG 3.1.1) and is up-versioned to a version that is supported per the catalog (e.g. SDTMIG v3.1.3, v3.2).</a:t>
            </a:r>
          </a:p>
        </p:txBody>
      </p:sp>
      <p:sp>
        <p:nvSpPr>
          <p:cNvPr id="185" name="Every conversion of legacy data to standardized data is different. The decision falls to the sponsor to determine when the LDCP should be included in a reviewer’s guide. If the reviewer cannot tell the story of the data via the eCRF, the define document, and the reviewer’s guide, then the extra information per the LDCP should be included."/>
          <p:cNvSpPr txBox="1"/>
          <p:nvPr/>
        </p:nvSpPr>
        <p:spPr>
          <a:xfrm>
            <a:off x="11074151" y="2836646"/>
            <a:ext cx="11448706" cy="32661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66344">
              <a:spcBef>
                <a:spcPts val="3400"/>
              </a:spcBef>
              <a:defRPr spc="60" sz="3024"/>
            </a:lvl1pPr>
          </a:lstStyle>
          <a:p>
            <a:pPr/>
            <a:r>
              <a:t>Every conversion of legacy data to standardized data is different. The decision falls to the sponsor to determine when the LDCP should be included in a reviewer’s guide. If the reviewer cannot tell the story of the data via the eCRF, the define document, and the reviewer’s guide, then the extra information per the LDCP should be included.</a:t>
            </a:r>
          </a:p>
        </p:txBody>
      </p:sp>
      <p:sp>
        <p:nvSpPr>
          <p:cNvPr id="186" name="1. The data definition file (define.xml) cannot adequately explain where data present in SDTM came from…"/>
          <p:cNvSpPr txBox="1"/>
          <p:nvPr/>
        </p:nvSpPr>
        <p:spPr>
          <a:xfrm>
            <a:off x="2219475" y="6723570"/>
            <a:ext cx="18690620" cy="552034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4000"/>
              </a:spcBef>
              <a:defRPr spc="70"/>
            </a:pPr>
            <a:r>
              <a:t>1.</a:t>
            </a:r>
            <a:r>
              <a:rPr>
                <a:latin typeface="Times"/>
                <a:ea typeface="Times"/>
                <a:cs typeface="Times"/>
                <a:sym typeface="Times"/>
              </a:rPr>
              <a:t> </a:t>
            </a:r>
            <a:r>
              <a:t>The data definition file (define.xml) cannot adequately explain where data present in SDTM came from</a:t>
            </a:r>
          </a:p>
          <a:p>
            <a:pPr algn="l">
              <a:spcBef>
                <a:spcPts val="4000"/>
              </a:spcBef>
              <a:defRPr spc="70"/>
            </a:pPr>
            <a:r>
              <a:t>2.</a:t>
            </a:r>
            <a:r>
              <a:rPr>
                <a:latin typeface="Times"/>
                <a:ea typeface="Times"/>
                <a:cs typeface="Times"/>
                <a:sym typeface="Times"/>
              </a:rPr>
              <a:t> </a:t>
            </a:r>
            <a:r>
              <a:t>The aCRF to SDTM is not clear enough on how variables were transformed from how they were collected to how they were represented in SDTM</a:t>
            </a:r>
          </a:p>
          <a:p>
            <a:pPr algn="l">
              <a:spcBef>
                <a:spcPts val="4000"/>
              </a:spcBef>
              <a:defRPr spc="70"/>
            </a:pPr>
            <a:r>
              <a:t>3.</a:t>
            </a:r>
            <a:r>
              <a:rPr>
                <a:latin typeface="Times"/>
                <a:ea typeface="Times"/>
                <a:cs typeface="Times"/>
                <a:sym typeface="Times"/>
              </a:rPr>
              <a:t> </a:t>
            </a:r>
            <a:r>
              <a:t>The reviewer’s guide cannot adequately document the migration strategy and results without using the Legacy Data Conversion Plan &amp; Report section of the guide to convey this information</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all" i="0" spc="48" strike="noStrike" sz="24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all" i="0" spc="48" strike="noStrike" sz="24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